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6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7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8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9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78" r:id="rId4"/>
    <p:sldMasterId id="2147483926" r:id="rId5"/>
    <p:sldMasterId id="2147483964" r:id="rId6"/>
    <p:sldMasterId id="2147483974" r:id="rId7"/>
    <p:sldMasterId id="2147484089" r:id="rId8"/>
    <p:sldMasterId id="2147484110" r:id="rId9"/>
    <p:sldMasterId id="2147484121" r:id="rId10"/>
    <p:sldMasterId id="2147484195" r:id="rId11"/>
    <p:sldMasterId id="2147484205" r:id="rId12"/>
    <p:sldMasterId id="2147484226" r:id="rId13"/>
  </p:sldMasterIdLst>
  <p:notesMasterIdLst>
    <p:notesMasterId r:id="rId20"/>
  </p:notesMasterIdLst>
  <p:handoutMasterIdLst>
    <p:handoutMasterId r:id="rId21"/>
  </p:handoutMasterIdLst>
  <p:sldIdLst>
    <p:sldId id="1020" r:id="rId14"/>
    <p:sldId id="1076" r:id="rId15"/>
    <p:sldId id="1081" r:id="rId16"/>
    <p:sldId id="1080" r:id="rId17"/>
    <p:sldId id="1078" r:id="rId18"/>
    <p:sldId id="1082" r:id="rId19"/>
  </p:sldIdLst>
  <p:sldSz cx="9144000" cy="5143500" type="screen16x9"/>
  <p:notesSz cx="7010400" cy="9236075"/>
  <p:defaultTextStyle>
    <a:defPPr>
      <a:defRPr lang="en-US"/>
    </a:defPPr>
    <a:lvl1pPr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Humnst777 BT" charset="0"/>
        <a:ea typeface="ＭＳ Ｐゴシック" charset="0"/>
        <a:cs typeface="+mn-cs"/>
      </a:defRPr>
    </a:lvl1pPr>
    <a:lvl2pPr marL="457200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Humnst777 BT" charset="0"/>
        <a:ea typeface="ＭＳ Ｐゴシック" charset="0"/>
        <a:cs typeface="+mn-cs"/>
      </a:defRPr>
    </a:lvl2pPr>
    <a:lvl3pPr marL="914400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Humnst777 BT" charset="0"/>
        <a:ea typeface="ＭＳ Ｐゴシック" charset="0"/>
        <a:cs typeface="+mn-cs"/>
      </a:defRPr>
    </a:lvl3pPr>
    <a:lvl4pPr marL="1371600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Humnst777 BT" charset="0"/>
        <a:ea typeface="ＭＳ Ｐゴシック" charset="0"/>
        <a:cs typeface="+mn-cs"/>
      </a:defRPr>
    </a:lvl4pPr>
    <a:lvl5pPr marL="1828800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Humnst777 BT" charset="0"/>
        <a:ea typeface="ＭＳ Ｐゴシック" charset="0"/>
        <a:cs typeface="+mn-cs"/>
      </a:defRPr>
    </a:lvl5pPr>
    <a:lvl6pPr marL="2286000" algn="l" defTabSz="457200" rtl="0" eaLnBrk="1" latinLnBrk="0" hangingPunct="1">
      <a:defRPr sz="1400" b="1" kern="1200">
        <a:solidFill>
          <a:schemeClr val="tx1"/>
        </a:solidFill>
        <a:latin typeface="Humnst777 BT" charset="0"/>
        <a:ea typeface="ＭＳ Ｐゴシック" charset="0"/>
        <a:cs typeface="+mn-cs"/>
      </a:defRPr>
    </a:lvl6pPr>
    <a:lvl7pPr marL="2743200" algn="l" defTabSz="457200" rtl="0" eaLnBrk="1" latinLnBrk="0" hangingPunct="1">
      <a:defRPr sz="1400" b="1" kern="1200">
        <a:solidFill>
          <a:schemeClr val="tx1"/>
        </a:solidFill>
        <a:latin typeface="Humnst777 BT" charset="0"/>
        <a:ea typeface="ＭＳ Ｐゴシック" charset="0"/>
        <a:cs typeface="+mn-cs"/>
      </a:defRPr>
    </a:lvl7pPr>
    <a:lvl8pPr marL="3200400" algn="l" defTabSz="457200" rtl="0" eaLnBrk="1" latinLnBrk="0" hangingPunct="1">
      <a:defRPr sz="1400" b="1" kern="1200">
        <a:solidFill>
          <a:schemeClr val="tx1"/>
        </a:solidFill>
        <a:latin typeface="Humnst777 BT" charset="0"/>
        <a:ea typeface="ＭＳ Ｐゴシック" charset="0"/>
        <a:cs typeface="+mn-cs"/>
      </a:defRPr>
    </a:lvl8pPr>
    <a:lvl9pPr marL="3657600" algn="l" defTabSz="457200" rtl="0" eaLnBrk="1" latinLnBrk="0" hangingPunct="1">
      <a:defRPr sz="1400" b="1" kern="1200">
        <a:solidFill>
          <a:schemeClr val="tx1"/>
        </a:solidFill>
        <a:latin typeface="Humnst777 BT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21">
          <p15:clr>
            <a:srgbClr val="A4A3A4"/>
          </p15:clr>
        </p15:guide>
        <p15:guide id="2" orient="horz" pos="1740">
          <p15:clr>
            <a:srgbClr val="A4A3A4"/>
          </p15:clr>
        </p15:guide>
        <p15:guide id="3" orient="horz" pos="323">
          <p15:clr>
            <a:srgbClr val="A4A3A4"/>
          </p15:clr>
        </p15:guide>
        <p15:guide id="4" orient="horz" pos="872">
          <p15:clr>
            <a:srgbClr val="A4A3A4"/>
          </p15:clr>
        </p15:guide>
        <p15:guide id="5" orient="horz" pos="546">
          <p15:clr>
            <a:srgbClr val="A4A3A4"/>
          </p15:clr>
        </p15:guide>
        <p15:guide id="6" orient="horz" pos="700">
          <p15:clr>
            <a:srgbClr val="A4A3A4"/>
          </p15:clr>
        </p15:guide>
        <p15:guide id="7" orient="horz" pos="1614">
          <p15:clr>
            <a:srgbClr val="A4A3A4"/>
          </p15:clr>
        </p15:guide>
        <p15:guide id="8" pos="287">
          <p15:clr>
            <a:srgbClr val="A4A3A4"/>
          </p15:clr>
        </p15:guide>
        <p15:guide id="9" pos="5471">
          <p15:clr>
            <a:srgbClr val="A4A3A4"/>
          </p15:clr>
        </p15:guide>
        <p15:guide id="10" pos="2046">
          <p15:clr>
            <a:srgbClr val="A4A3A4"/>
          </p15:clr>
        </p15:guide>
        <p15:guide id="11" pos="3771">
          <p15:clr>
            <a:srgbClr val="A4A3A4"/>
          </p15:clr>
        </p15:guide>
        <p15:guide id="12" pos="1986">
          <p15:clr>
            <a:srgbClr val="A4A3A4"/>
          </p15:clr>
        </p15:guide>
        <p15:guide id="13" pos="2016">
          <p15:clr>
            <a:srgbClr val="A4A3A4"/>
          </p15:clr>
        </p15:guide>
        <p15:guide id="14" pos="3714">
          <p15:clr>
            <a:srgbClr val="A4A3A4"/>
          </p15:clr>
        </p15:guide>
        <p15:guide id="15" pos="374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99FF"/>
    <a:srgbClr val="D12E32"/>
    <a:srgbClr val="012757"/>
    <a:srgbClr val="018BBB"/>
    <a:srgbClr val="004977"/>
    <a:srgbClr val="0B0D32"/>
    <a:srgbClr val="0D132D"/>
    <a:srgbClr val="69889B"/>
    <a:srgbClr val="00071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06" autoAdjust="0"/>
    <p:restoredTop sz="85662" autoAdjust="0"/>
  </p:normalViewPr>
  <p:slideViewPr>
    <p:cSldViewPr snapToGrid="0">
      <p:cViewPr varScale="1">
        <p:scale>
          <a:sx n="133" d="100"/>
          <a:sy n="133" d="100"/>
        </p:scale>
        <p:origin x="376" y="192"/>
      </p:cViewPr>
      <p:guideLst>
        <p:guide orient="horz" pos="2921"/>
        <p:guide orient="horz" pos="1740"/>
        <p:guide orient="horz" pos="323"/>
        <p:guide orient="horz" pos="872"/>
        <p:guide orient="horz" pos="546"/>
        <p:guide orient="horz" pos="700"/>
        <p:guide orient="horz" pos="1614"/>
        <p:guide pos="287"/>
        <p:guide pos="5471"/>
        <p:guide pos="2046"/>
        <p:guide pos="3771"/>
        <p:guide pos="1986"/>
        <p:guide pos="2016"/>
        <p:guide pos="3714"/>
        <p:guide pos="3743"/>
      </p:guideLst>
    </p:cSldViewPr>
  </p:slideViewPr>
  <p:outlineViewPr>
    <p:cViewPr>
      <p:scale>
        <a:sx n="33" d="100"/>
        <a:sy n="33" d="100"/>
      </p:scale>
      <p:origin x="-16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2844" y="-108"/>
      </p:cViewPr>
      <p:guideLst>
        <p:guide orient="horz" pos="2909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5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4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3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2.xml"/><Relationship Id="rId23" Type="http://schemas.openxmlformats.org/officeDocument/2006/relationships/viewProps" Target="viewProp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3038475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41" y="3"/>
            <a:ext cx="3038475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4F46D-C73C-4651-8E1B-3DCC27CFCA0E}" type="datetimeFigureOut">
              <a:rPr lang="en-US" smtClean="0">
                <a:latin typeface="Arial"/>
              </a:rPr>
              <a:t>5/20/18</a:t>
            </a:fld>
            <a:endParaRPr lang="en-US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3" y="8772527"/>
            <a:ext cx="3038475" cy="4619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41" y="8772527"/>
            <a:ext cx="3038475" cy="4619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A893A-97E4-4589-A97F-1EFFDA47A8DE}" type="slidenum">
              <a:rPr lang="en-US" smtClean="0">
                <a:latin typeface="Arial"/>
              </a:rPr>
              <a:t>‹#›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52211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3.png>
</file>

<file path=ppt/media/image4.jpeg>
</file>

<file path=ppt/media/image5.tiff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18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0" smtClean="0">
                <a:latin typeface="Humnst777 BT" pitchFamily="34" charset="0"/>
                <a:ea typeface="+mn-ea"/>
              </a:defRPr>
            </a:lvl1pPr>
          </a:lstStyle>
          <a:p>
            <a:pPr>
              <a:defRPr/>
            </a:pPr>
            <a:endParaRPr lang="en-US" dirty="0">
              <a:latin typeface="Arial"/>
            </a:endParaRP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938" y="0"/>
            <a:ext cx="3037840" cy="4618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0" smtClean="0">
                <a:latin typeface="Humnst777 BT" pitchFamily="34" charset="0"/>
                <a:ea typeface="+mn-ea"/>
              </a:defRPr>
            </a:lvl1pPr>
          </a:lstStyle>
          <a:p>
            <a:pPr>
              <a:defRPr/>
            </a:pPr>
            <a:endParaRPr lang="en-US" dirty="0">
              <a:latin typeface="Arial"/>
            </a:endParaRPr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25450" y="692150"/>
            <a:ext cx="6159500" cy="3463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040" y="4387136"/>
            <a:ext cx="5608320" cy="41562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72668"/>
            <a:ext cx="3037840" cy="4618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30" tIns="46415" rIns="92830" bIns="46415" numCol="1" anchor="b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0" smtClean="0">
                <a:latin typeface="Humnst777 BT" pitchFamily="34" charset="0"/>
                <a:ea typeface="+mn-ea"/>
              </a:defRPr>
            </a:lvl1pPr>
          </a:lstStyle>
          <a:p>
            <a:pPr>
              <a:defRPr/>
            </a:pPr>
            <a:endParaRPr lang="en-US" dirty="0">
              <a:latin typeface="Arial"/>
            </a:endParaRPr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938" y="8772668"/>
            <a:ext cx="3037840" cy="4618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30" tIns="46415" rIns="92830" bIns="46415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0"/>
            </a:lvl1pPr>
          </a:lstStyle>
          <a:p>
            <a:fld id="{045F2116-4EF3-D643-A9AF-099EE1764A49}" type="slidenum">
              <a:rPr lang="en-US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5652862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>
              <a:solidFill>
                <a:schemeClr val="accent1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F2116-4EF3-D643-A9AF-099EE1764A49}" type="slidenum">
              <a:rPr lang="en-US" smtClean="0">
                <a:latin typeface="Arial"/>
              </a:rPr>
              <a:pPr/>
              <a:t>1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6706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has worked with Swift</a:t>
            </a:r>
            <a:r>
              <a:rPr lang="en-US" baseline="0" dirty="0"/>
              <a:t> before?</a:t>
            </a:r>
            <a:endParaRPr lang="en-US" dirty="0"/>
          </a:p>
          <a:p>
            <a:r>
              <a:rPr lang="en-US" dirty="0"/>
              <a:t>Use for all four platforms</a:t>
            </a:r>
          </a:p>
          <a:p>
            <a:r>
              <a:rPr lang="en-US" dirty="0"/>
              <a:t>Objective</a:t>
            </a:r>
            <a:r>
              <a:rPr lang="en-US" baseline="0" dirty="0"/>
              <a:t> C </a:t>
            </a:r>
            <a:r>
              <a:rPr lang="mr-IN" baseline="0" dirty="0"/>
              <a:t>–</a:t>
            </a:r>
            <a:r>
              <a:rPr lang="en-US" baseline="0" dirty="0"/>
              <a:t> can have hybrid codebase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F2116-4EF3-D643-A9AF-099EE1764A49}" type="slidenum">
              <a:rPr lang="en-US" smtClean="0">
                <a:latin typeface="Arial"/>
              </a:rPr>
              <a:pPr/>
              <a:t>2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18023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has worked with Swift</a:t>
            </a:r>
            <a:r>
              <a:rPr lang="en-US" baseline="0" dirty="0"/>
              <a:t> before?</a:t>
            </a:r>
            <a:endParaRPr lang="en-US" dirty="0"/>
          </a:p>
          <a:p>
            <a:r>
              <a:rPr lang="en-US" dirty="0"/>
              <a:t>Use for all four platforms</a:t>
            </a:r>
          </a:p>
          <a:p>
            <a:r>
              <a:rPr lang="en-US" dirty="0"/>
              <a:t>Objective</a:t>
            </a:r>
            <a:r>
              <a:rPr lang="en-US" baseline="0" dirty="0"/>
              <a:t> C </a:t>
            </a:r>
            <a:r>
              <a:rPr lang="mr-IN" baseline="0" dirty="0"/>
              <a:t>–</a:t>
            </a:r>
            <a:r>
              <a:rPr lang="en-US" baseline="0" dirty="0"/>
              <a:t> can have hybrid codebase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F2116-4EF3-D643-A9AF-099EE1764A49}" type="slidenum">
              <a:rPr lang="en-US" smtClean="0">
                <a:latin typeface="Arial"/>
              </a:rPr>
              <a:pPr/>
              <a:t>3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7865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Approaching</a:t>
            </a:r>
            <a:r>
              <a:rPr lang="en-US" baseline="0" dirty="0"/>
              <a:t> the three year mark with Swift</a:t>
            </a:r>
          </a:p>
          <a:p>
            <a:r>
              <a:rPr lang="en-US" baseline="0" dirty="0"/>
              <a:t>Remarkable how quickly become One of ten most popular programming language despite how new it is and the ongoing rapid changes as compared to other language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charset="0"/>
                <a:cs typeface="+mn-cs"/>
              </a:rPr>
              <a:t>TIOBE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charset="0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ＭＳ Ｐゴシック" charset="0"/>
                <a:cs typeface="+mn-cs"/>
              </a:rPr>
              <a:t>Fast evolving not great for stack overflow.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F2116-4EF3-D643-A9AF-099EE1764A49}" type="slidenum">
              <a:rPr lang="en-US" smtClean="0">
                <a:latin typeface="Arial"/>
              </a:rPr>
              <a:pPr/>
              <a:t>4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7089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</a:t>
            </a:r>
            <a:r>
              <a:rPr lang="en-US" baseline="0" dirty="0"/>
              <a:t> not intended to be comprehensive, just get you warmed up with some of the more common concepts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F2116-4EF3-D643-A9AF-099EE1764A49}" type="slidenum">
              <a:rPr lang="en-US" smtClean="0">
                <a:latin typeface="Arial"/>
              </a:rPr>
              <a:pPr/>
              <a:t>5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6391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F2116-4EF3-D643-A9AF-099EE1764A49}" type="slidenum">
              <a:rPr lang="en-US" smtClean="0">
                <a:latin typeface="Arial"/>
              </a:rPr>
              <a:pPr/>
              <a:t>6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14296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9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0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tle_Background_Grey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808"/>
            <a:ext cx="9144000" cy="515330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983096" y="4781294"/>
            <a:ext cx="1147163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0" i="0" dirty="0">
                <a:solidFill>
                  <a:schemeClr val="bg2">
                    <a:lumMod val="75000"/>
                  </a:schemeClr>
                </a:solidFill>
                <a:latin typeface="Arial"/>
                <a:cs typeface="Arial"/>
              </a:rPr>
              <a:t>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171398" y="4781375"/>
            <a:ext cx="1802187" cy="271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6E2D2B3B-882E-40F3-A32F-6DD516915044}" type="slidenum">
              <a:rPr lang="en-US" sz="1000" b="0" i="0" smtClean="0">
                <a:solidFill>
                  <a:srgbClr val="928E97"/>
                </a:solidFill>
                <a:latin typeface="Arial"/>
                <a:cs typeface="Arial"/>
              </a:rPr>
              <a:pPr algn="r"/>
              <a:t>‹#›</a:t>
            </a:fld>
            <a:endParaRPr lang="en-US" sz="1000" b="0" i="0" dirty="0">
              <a:solidFill>
                <a:srgbClr val="928E97"/>
              </a:solidFill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413" y="4780530"/>
            <a:ext cx="762837" cy="26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807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tle_Background_Grey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808"/>
            <a:ext cx="9144000" cy="515330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983096" y="4781294"/>
            <a:ext cx="1147163" cy="271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>
                <a:solidFill>
                  <a:srgbClr val="C3C1C6">
                    <a:lumMod val="75000"/>
                  </a:srgbClr>
                </a:solidFill>
                <a:latin typeface="Arial"/>
                <a:cs typeface="Arial"/>
              </a:rPr>
              <a:t>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171398" y="4781375"/>
            <a:ext cx="1802187" cy="271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6E2D2B3B-882E-40F3-A32F-6DD516915044}" type="slidenum">
              <a:rPr lang="en-US" sz="1000" b="0" smtClean="0">
                <a:solidFill>
                  <a:srgbClr val="928E97"/>
                </a:solidFill>
                <a:latin typeface="Arial"/>
                <a:cs typeface="Arial"/>
              </a:rPr>
              <a:pPr algn="r"/>
              <a:t>‹#›</a:t>
            </a:fld>
            <a:endParaRPr lang="en-US" sz="1000" b="0" dirty="0">
              <a:solidFill>
                <a:srgbClr val="928E97"/>
              </a:solidFill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413" y="4780530"/>
            <a:ext cx="762837" cy="26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63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06471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222222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764825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tle_Background_Grey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808"/>
            <a:ext cx="9144000" cy="515330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983096" y="4781294"/>
            <a:ext cx="1147163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>
                <a:solidFill>
                  <a:srgbClr val="C3C1C6">
                    <a:lumMod val="75000"/>
                  </a:srgbClr>
                </a:solidFill>
                <a:latin typeface="Arial"/>
                <a:cs typeface="Arial"/>
              </a:rPr>
              <a:t>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171398" y="4781375"/>
            <a:ext cx="1802187" cy="271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6E2D2B3B-882E-40F3-A32F-6DD516915044}" type="slidenum">
              <a:rPr lang="en-US" sz="1000" b="0" smtClean="0">
                <a:solidFill>
                  <a:srgbClr val="928E97"/>
                </a:solidFill>
                <a:latin typeface="Arial"/>
                <a:cs typeface="Arial"/>
              </a:rPr>
              <a:pPr algn="r"/>
              <a:t>‹#›</a:t>
            </a:fld>
            <a:endParaRPr lang="en-US" sz="1000" b="0" dirty="0">
              <a:solidFill>
                <a:srgbClr val="928E97"/>
              </a:solidFill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413" y="4780530"/>
            <a:ext cx="762837" cy="26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1292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43281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222222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52927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tle_Background_Grey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808"/>
            <a:ext cx="9144000" cy="515330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983096" y="4781294"/>
            <a:ext cx="1147163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>
                <a:solidFill>
                  <a:srgbClr val="C3C1C6">
                    <a:lumMod val="75000"/>
                  </a:srgbClr>
                </a:solidFill>
                <a:latin typeface="Arial"/>
                <a:cs typeface="Arial"/>
              </a:rPr>
              <a:t>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171398" y="4781375"/>
            <a:ext cx="1802187" cy="271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6E2D2B3B-882E-40F3-A32F-6DD516915044}" type="slidenum">
              <a:rPr lang="en-US" sz="1000" b="0" smtClean="0">
                <a:solidFill>
                  <a:srgbClr val="928E97"/>
                </a:solidFill>
                <a:latin typeface="Arial"/>
                <a:cs typeface="Arial"/>
              </a:rPr>
              <a:pPr algn="r"/>
              <a:t>‹#›</a:t>
            </a:fld>
            <a:endParaRPr lang="en-US" sz="1000" b="0" dirty="0">
              <a:solidFill>
                <a:srgbClr val="928E97"/>
              </a:solidFill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413" y="4780530"/>
            <a:ext cx="762837" cy="26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953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8495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6374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222222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7977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59725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tle_Background_Grey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808"/>
            <a:ext cx="9144000" cy="515330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983096" y="4781294"/>
            <a:ext cx="1147163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>
                <a:solidFill>
                  <a:srgbClr val="C3C1C6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171398" y="4781375"/>
            <a:ext cx="1802187" cy="2600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6E2D2B3B-882E-40F3-A32F-6DD516915044}" type="slidenum">
              <a:rPr lang="en-US" sz="1000" b="0" smtClean="0">
                <a:solidFill>
                  <a:srgbClr val="928E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1000" b="0" dirty="0">
              <a:solidFill>
                <a:srgbClr val="928E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413" y="4780530"/>
            <a:ext cx="762837" cy="26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95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08408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222222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414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tle_Background_Grey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808"/>
            <a:ext cx="9144000" cy="515330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983096" y="4781294"/>
            <a:ext cx="1147163" cy="271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>
                <a:solidFill>
                  <a:srgbClr val="C3C1C6">
                    <a:lumMod val="75000"/>
                  </a:srgbClr>
                </a:solidFill>
                <a:latin typeface="Arial"/>
                <a:cs typeface="Arial"/>
              </a:rPr>
              <a:t>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171398" y="4781375"/>
            <a:ext cx="1802187" cy="271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6E2D2B3B-882E-40F3-A32F-6DD516915044}" type="slidenum">
              <a:rPr lang="en-US" sz="1000" b="0" smtClean="0">
                <a:solidFill>
                  <a:srgbClr val="928E97"/>
                </a:solidFill>
                <a:latin typeface="Arial"/>
                <a:cs typeface="Arial"/>
              </a:rPr>
              <a:pPr algn="r"/>
              <a:t>‹#›</a:t>
            </a:fld>
            <a:endParaRPr lang="en-US" sz="1000" b="0" dirty="0">
              <a:solidFill>
                <a:srgbClr val="928E97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24477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28895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srgbClr val="222222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36374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" y="109728"/>
            <a:ext cx="5376672" cy="603336"/>
          </a:xfrm>
          <a:prstGeom prst="rect">
            <a:avLst/>
          </a:prstGeom>
        </p:spPr>
        <p:txBody>
          <a:bodyPr/>
          <a:lstStyle>
            <a:lvl1pPr algn="l">
              <a:defRPr sz="1800" b="1">
                <a:solidFill>
                  <a:srgbClr val="0F1B4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44500" y="6261100"/>
            <a:ext cx="2540000" cy="4445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222222">
                    <a:tint val="7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+mn-cs"/>
              </a:rPr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583807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tle_Background_Grey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808"/>
            <a:ext cx="9144000" cy="515330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983096" y="4781294"/>
            <a:ext cx="1147163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>
                <a:solidFill>
                  <a:srgbClr val="C3C1C6">
                    <a:lumMod val="75000"/>
                  </a:srgbClr>
                </a:solidFill>
                <a:latin typeface="Arial"/>
                <a:cs typeface="Arial"/>
              </a:rPr>
              <a:t>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171398" y="4781375"/>
            <a:ext cx="1802187" cy="271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6E2D2B3B-882E-40F3-A32F-6DD516915044}" type="slidenum">
              <a:rPr lang="en-US" sz="1000" b="0" smtClean="0">
                <a:solidFill>
                  <a:srgbClr val="928E97"/>
                </a:solidFill>
                <a:latin typeface="Arial"/>
                <a:cs typeface="Arial"/>
              </a:rPr>
              <a:pPr algn="r"/>
              <a:t>‹#›</a:t>
            </a:fld>
            <a:endParaRPr lang="en-US" sz="1000" b="0" dirty="0">
              <a:solidFill>
                <a:srgbClr val="928E97"/>
              </a:solidFill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413" y="4780530"/>
            <a:ext cx="762837" cy="26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9134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3176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222222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4168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/>
          <a:lstStyle/>
          <a:p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2334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" y="109728"/>
            <a:ext cx="5376672" cy="603336"/>
          </a:xfrm>
          <a:prstGeom prst="rect">
            <a:avLst/>
          </a:prstGeom>
        </p:spPr>
        <p:txBody>
          <a:bodyPr/>
          <a:lstStyle>
            <a:lvl1pPr algn="l">
              <a:defRPr sz="1800" b="1">
                <a:solidFill>
                  <a:srgbClr val="0F1B4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44500" y="6261100"/>
            <a:ext cx="2540000" cy="4445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222222">
                    <a:tint val="7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+mn-cs"/>
              </a:rPr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96656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tle_Background_Grey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808"/>
            <a:ext cx="9144000" cy="515330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983098" y="4781358"/>
            <a:ext cx="11471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C3C1C6">
                    <a:lumMod val="7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171412" y="4781439"/>
            <a:ext cx="180218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928E97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928E97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415" y="4780594"/>
            <a:ext cx="762837" cy="26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140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097667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44500" y="6261100"/>
            <a:ext cx="2540000" cy="4445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222222">
                  <a:tint val="75000"/>
                </a:srgbClr>
              </a:solidFill>
              <a:effectLst/>
              <a:uLnTx/>
              <a:uFillTx/>
              <a:latin typeface="Arial"/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5684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tle_Background_Grey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808"/>
            <a:ext cx="9144000" cy="515330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983096" y="4781294"/>
            <a:ext cx="1147163" cy="271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>
                <a:solidFill>
                  <a:srgbClr val="C3C1C6">
                    <a:lumMod val="75000"/>
                  </a:srgbClr>
                </a:solidFill>
                <a:latin typeface="Arial"/>
                <a:cs typeface="Arial"/>
              </a:rPr>
              <a:t>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171398" y="4781375"/>
            <a:ext cx="1802187" cy="271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6E2D2B3B-882E-40F3-A32F-6DD516915044}" type="slidenum">
              <a:rPr lang="en-US" sz="1000" b="0" smtClean="0">
                <a:solidFill>
                  <a:srgbClr val="928E97"/>
                </a:solidFill>
                <a:latin typeface="Arial"/>
                <a:cs typeface="Arial"/>
              </a:rPr>
              <a:pPr algn="r"/>
              <a:t>‹#›</a:t>
            </a:fld>
            <a:endParaRPr lang="en-US" sz="1000" b="0" dirty="0">
              <a:solidFill>
                <a:srgbClr val="928E97"/>
              </a:solidFill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413" y="4780530"/>
            <a:ext cx="762837" cy="26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038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3029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222222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95175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tle_Background_Grey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808"/>
            <a:ext cx="9144000" cy="515330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983096" y="4781294"/>
            <a:ext cx="1147163" cy="271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>
                <a:solidFill>
                  <a:srgbClr val="C3C1C6">
                    <a:lumMod val="75000"/>
                  </a:srgbClr>
                </a:solidFill>
                <a:latin typeface="Arial"/>
                <a:cs typeface="Arial"/>
              </a:rPr>
              <a:t>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171398" y="4781375"/>
            <a:ext cx="1802187" cy="271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fld id="{6E2D2B3B-882E-40F3-A32F-6DD516915044}" type="slidenum">
              <a:rPr lang="en-US" sz="1000" b="0" smtClean="0">
                <a:solidFill>
                  <a:srgbClr val="928E97"/>
                </a:solidFill>
                <a:latin typeface="Arial"/>
                <a:cs typeface="Arial"/>
              </a:rPr>
              <a:pPr algn="r"/>
              <a:t>‹#›</a:t>
            </a:fld>
            <a:endParaRPr lang="en-US" sz="1000" b="0" dirty="0">
              <a:solidFill>
                <a:srgbClr val="928E97"/>
              </a:solidFill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413" y="4780530"/>
            <a:ext cx="762837" cy="26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037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4275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srgbClr val="222222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8903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1.jpeg"/><Relationship Id="rId5" Type="http://schemas.openxmlformats.org/officeDocument/2006/relationships/theme" Target="../theme/theme10.xml"/><Relationship Id="rId4" Type="http://schemas.openxmlformats.org/officeDocument/2006/relationships/slideLayout" Target="../slideLayouts/slideLayout3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19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26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72208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7" r:id="rId2"/>
    <p:sldLayoutId id="2147483914" r:id="rId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itle_Background_Grey.jpg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808"/>
            <a:ext cx="9144000" cy="5153308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3983098" y="4781358"/>
            <a:ext cx="11471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C3C1C6">
                    <a:lumMod val="75000"/>
                  </a:srgbClr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Confidential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7171412" y="4781439"/>
            <a:ext cx="180218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E2D2B3B-882E-40F3-A32F-6DD516915044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928E97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928E97"/>
              </a:solidFill>
              <a:effectLst/>
              <a:uLnTx/>
              <a:uFillTx/>
              <a:latin typeface="Arial"/>
              <a:ea typeface="ＭＳ Ｐゴシック" charset="0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415" y="4780594"/>
            <a:ext cx="762837" cy="265507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4085709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7" r:id="rId1"/>
    <p:sldLayoutId id="2147484228" r:id="rId2"/>
    <p:sldLayoutId id="2147484230" r:id="rId3"/>
    <p:sldLayoutId id="2147484231" r:id="rId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62454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7" r:id="rId1"/>
    <p:sldLayoutId id="2147483928" r:id="rId2"/>
    <p:sldLayoutId id="2147483929" r:id="rId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40926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95793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5" r:id="rId1"/>
    <p:sldLayoutId id="2147483977" r:id="rId2"/>
    <p:sldLayoutId id="2147483978" r:id="rId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749592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0" r:id="rId1"/>
    <p:sldLayoutId id="2147484092" r:id="rId2"/>
    <p:sldLayoutId id="2147484093" r:id="rId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37076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1" r:id="rId1"/>
    <p:sldLayoutId id="2147484112" r:id="rId2"/>
    <p:sldLayoutId id="2147484113" r:id="rId3"/>
    <p:sldLayoutId id="2147484114" r:id="rId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776900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2" r:id="rId1"/>
    <p:sldLayoutId id="2147484124" r:id="rId2"/>
    <p:sldLayoutId id="2147484125" r:id="rId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4061753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6" r:id="rId1"/>
    <p:sldLayoutId id="2147484197" r:id="rId2"/>
    <p:sldLayoutId id="2147484198" r:id="rId3"/>
    <p:sldLayoutId id="2147484232" r:id="rId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44500" y="6261099"/>
            <a:ext cx="2540000" cy="444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Capital One Confidential</a:t>
            </a:r>
          </a:p>
        </p:txBody>
      </p:sp>
    </p:spTree>
    <p:extLst>
      <p:ext uri="{BB962C8B-B14F-4D97-AF65-F5344CB8AC3E}">
        <p14:creationId xmlns:p14="http://schemas.microsoft.com/office/powerpoint/2010/main" val="970746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6" r:id="rId1"/>
    <p:sldLayoutId id="2147484208" r:id="rId2"/>
    <p:sldLayoutId id="2147484209" r:id="rId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utterstock_273728438_flip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128" y="46759"/>
            <a:ext cx="8977745" cy="50499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1906588"/>
            <a:ext cx="6340475" cy="457200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/>
            <a:r>
              <a:rPr lang="en-US" sz="4800" b="1" dirty="0">
                <a:solidFill>
                  <a:schemeClr val="tx2"/>
                </a:solidFill>
                <a:latin typeface="Century Gothic" panose="020B0502020202020204" pitchFamily="34" charset="0"/>
                <a:cs typeface="Arial"/>
              </a:rPr>
              <a:t>iOS Programming</a:t>
            </a:r>
            <a:br>
              <a:rPr lang="en-US" sz="4800" b="1" dirty="0">
                <a:solidFill>
                  <a:schemeClr val="tx2"/>
                </a:solidFill>
                <a:latin typeface="Century Gothic" panose="020B0502020202020204" pitchFamily="34" charset="0"/>
                <a:cs typeface="Arial"/>
              </a:rPr>
            </a:br>
            <a:r>
              <a:rPr lang="en-US" sz="3200" dirty="0">
                <a:solidFill>
                  <a:schemeClr val="tx2"/>
                </a:solidFill>
                <a:latin typeface="Century Gothic" panose="020B0502020202020204" pitchFamily="34" charset="0"/>
                <a:cs typeface="Arial"/>
              </a:rPr>
              <a:t>John Crowson &amp; Chris </a:t>
            </a:r>
            <a:r>
              <a:rPr lang="en-US" sz="3200" dirty="0" err="1">
                <a:solidFill>
                  <a:schemeClr val="tx2"/>
                </a:solidFill>
                <a:latin typeface="Century Gothic" panose="020B0502020202020204" pitchFamily="34" charset="0"/>
                <a:cs typeface="Arial"/>
              </a:rPr>
              <a:t>Longe</a:t>
            </a:r>
            <a:endParaRPr lang="en-US" sz="3200" dirty="0">
              <a:solidFill>
                <a:schemeClr val="tx2"/>
              </a:solidFill>
              <a:latin typeface="Century Gothic" panose="020B0502020202020204" pitchFamily="34" charset="0"/>
              <a:cs typeface="Arial"/>
            </a:endParaRPr>
          </a:p>
        </p:txBody>
      </p:sp>
      <p:sp>
        <p:nvSpPr>
          <p:cNvPr id="3" name="AutoShape 2" descr="https://knowledgelink.kdc.capitalone.com/kl/livelink.exe/1206424305/Logo-Icons-C1-203px.jpg?func=doc.Fetch&amp;nodeid=1206424305"/>
          <p:cNvSpPr>
            <a:spLocks noChangeAspect="1" noChangeArrowheads="1"/>
          </p:cNvSpPr>
          <p:nvPr/>
        </p:nvSpPr>
        <p:spPr bwMode="auto">
          <a:xfrm>
            <a:off x="235874" y="-95077"/>
            <a:ext cx="299258" cy="299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9777" tIns="44889" rIns="89777" bIns="44889" numCol="1" anchor="t" anchorCtr="0" compatLnSpc="1">
            <a:prstTxWarp prst="textNoShape">
              <a:avLst/>
            </a:prstTxWarp>
          </a:bodyPr>
          <a:lstStyle/>
          <a:p>
            <a:endParaRPr lang="en-US" sz="1375" dirty="0">
              <a:latin typeface="Arial"/>
            </a:endParaRPr>
          </a:p>
        </p:txBody>
      </p:sp>
      <p:sp>
        <p:nvSpPr>
          <p:cNvPr id="6" name="AutoShape 4" descr="https://knowledgelink.kdc.capitalone.com/kl/livelink.exe/1206424305/Logo-Icons-C1-203px.jpg?func=doc.Fetch&amp;nodeid=1206424305"/>
          <p:cNvSpPr>
            <a:spLocks noChangeAspect="1" noChangeArrowheads="1"/>
          </p:cNvSpPr>
          <p:nvPr/>
        </p:nvSpPr>
        <p:spPr bwMode="auto">
          <a:xfrm>
            <a:off x="385503" y="54553"/>
            <a:ext cx="299258" cy="299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9777" tIns="44889" rIns="89777" bIns="44889" numCol="1" anchor="t" anchorCtr="0" compatLnSpc="1">
            <a:prstTxWarp prst="textNoShape">
              <a:avLst/>
            </a:prstTxWarp>
          </a:bodyPr>
          <a:lstStyle/>
          <a:p>
            <a:endParaRPr lang="en-US" sz="1375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3016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8026" y="78371"/>
            <a:ext cx="7513944" cy="603336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n-lt"/>
              </a:rPr>
              <a:t>Agenda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3F03F5E-6EE4-EB40-B1E4-A4CA56FB40F4}"/>
              </a:ext>
            </a:extLst>
          </p:cNvPr>
          <p:cNvSpPr txBox="1">
            <a:spLocks/>
          </p:cNvSpPr>
          <p:nvPr/>
        </p:nvSpPr>
        <p:spPr>
          <a:xfrm>
            <a:off x="1925931" y="1073615"/>
            <a:ext cx="5138134" cy="20967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1800" b="1" kern="1200">
                <a:solidFill>
                  <a:srgbClr val="0F1B4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285750" indent="-28575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The Swift programming language</a:t>
            </a:r>
          </a:p>
          <a:p>
            <a:pPr marL="285750" indent="-28575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Quiz</a:t>
            </a:r>
          </a:p>
          <a:p>
            <a:pPr marL="285750" indent="-28575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Build notes app using </a:t>
            </a:r>
            <a:r>
              <a:rPr lang="en-US" sz="2400" dirty="0" err="1">
                <a:solidFill>
                  <a:schemeClr val="tx1"/>
                </a:solidFill>
                <a:latin typeface="+mj-lt"/>
              </a:rPr>
              <a:t>Xcode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  <a:p>
            <a:pPr marL="285750" indent="-28575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Pair programming!</a:t>
            </a:r>
          </a:p>
        </p:txBody>
      </p:sp>
    </p:spTree>
    <p:extLst>
      <p:ext uri="{BB962C8B-B14F-4D97-AF65-F5344CB8AC3E}">
        <p14:creationId xmlns:p14="http://schemas.microsoft.com/office/powerpoint/2010/main" val="524928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028" y="1897546"/>
            <a:ext cx="7513944" cy="603336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n-lt"/>
              </a:rPr>
              <a:t>Swift is a new programming language for iOS, </a:t>
            </a:r>
            <a:r>
              <a:rPr lang="en-US" sz="2800" dirty="0" err="1">
                <a:solidFill>
                  <a:schemeClr val="tx1"/>
                </a:solidFill>
                <a:latin typeface="+mn-lt"/>
              </a:rPr>
              <a:t>macOS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+mn-lt"/>
              </a:rPr>
              <a:t>watchOS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, and </a:t>
            </a:r>
            <a:r>
              <a:rPr lang="en-US" sz="2800" dirty="0" err="1">
                <a:solidFill>
                  <a:schemeClr val="tx1"/>
                </a:solidFill>
                <a:latin typeface="+mn-lt"/>
              </a:rPr>
              <a:t>tvOS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 app development.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2500" t="33763" r="8913" b="33628"/>
          <a:stretch/>
        </p:blipFill>
        <p:spPr>
          <a:xfrm>
            <a:off x="1143000" y="3240157"/>
            <a:ext cx="7185972" cy="119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77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Swift Evolution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749299" y="2684114"/>
            <a:ext cx="6053959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749299" y="2523042"/>
            <a:ext cx="45719" cy="367862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333576" y="2152511"/>
            <a:ext cx="877163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Jun 2014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48505" y="2152511"/>
            <a:ext cx="867545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Sep 2014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48418" y="2152511"/>
            <a:ext cx="877163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Jun 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83289" y="2152510"/>
            <a:ext cx="878766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Dec 2015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28291" y="2152509"/>
            <a:ext cx="867545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Sep 2016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87390" y="2128228"/>
            <a:ext cx="938077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Late 2017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495928" y="2523042"/>
            <a:ext cx="45719" cy="367862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667390" y="2545902"/>
            <a:ext cx="45719" cy="367862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599812" y="2545902"/>
            <a:ext cx="45719" cy="367862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039203" y="2519626"/>
            <a:ext cx="45719" cy="367862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757539" y="2545902"/>
            <a:ext cx="45719" cy="367862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515516" y="2919873"/>
            <a:ext cx="513281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beta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309869" y="2919019"/>
            <a:ext cx="409086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1.0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482456" y="2919019"/>
            <a:ext cx="409086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2.0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018179" y="2919019"/>
            <a:ext cx="1208984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open-sourced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857519" y="2913764"/>
            <a:ext cx="409086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3.0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75855" y="2920947"/>
            <a:ext cx="409086" cy="328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4.0</a:t>
            </a:r>
          </a:p>
        </p:txBody>
      </p:sp>
    </p:spTree>
    <p:extLst>
      <p:ext uri="{BB962C8B-B14F-4D97-AF65-F5344CB8AC3E}">
        <p14:creationId xmlns:p14="http://schemas.microsoft.com/office/powerpoint/2010/main" val="1774452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79" y="1227619"/>
            <a:ext cx="9307630" cy="1274949"/>
          </a:xfr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sz="3200" dirty="0">
                <a:solidFill>
                  <a:schemeClr val="tx1"/>
                </a:solidFill>
                <a:latin typeface="+mj-lt"/>
              </a:rPr>
              <a:t>Getting our feet wet with Swift:</a:t>
            </a:r>
            <a:br>
              <a:rPr lang="en-US" sz="3200" dirty="0">
                <a:solidFill>
                  <a:schemeClr val="tx1"/>
                </a:solidFill>
                <a:latin typeface="+mj-lt"/>
              </a:rPr>
            </a:br>
            <a:br>
              <a:rPr lang="en-US" sz="3200" dirty="0">
                <a:solidFill>
                  <a:schemeClr val="tx1"/>
                </a:solidFill>
                <a:latin typeface="+mj-lt"/>
              </a:rPr>
            </a:br>
            <a:r>
              <a:rPr lang="en-US" sz="3200" dirty="0" err="1">
                <a:solidFill>
                  <a:schemeClr val="tx1"/>
                </a:solidFill>
                <a:latin typeface="+mj-lt"/>
              </a:rPr>
              <a:t>Xcode</a:t>
            </a:r>
            <a:r>
              <a:rPr lang="en-US" sz="3200" dirty="0">
                <a:solidFill>
                  <a:schemeClr val="tx1"/>
                </a:solidFill>
                <a:latin typeface="+mj-lt"/>
              </a:rPr>
              <a:t> -&gt; “Get started with a new playground”</a:t>
            </a:r>
          </a:p>
        </p:txBody>
      </p:sp>
    </p:spTree>
    <p:extLst>
      <p:ext uri="{BB962C8B-B14F-4D97-AF65-F5344CB8AC3E}">
        <p14:creationId xmlns:p14="http://schemas.microsoft.com/office/powerpoint/2010/main" val="1593007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4685BDD-9DA8-C14F-B7A1-F2D00468F0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52" t="-1254" r="24737"/>
          <a:stretch/>
        </p:blipFill>
        <p:spPr>
          <a:xfrm>
            <a:off x="7106297" y="918584"/>
            <a:ext cx="2030930" cy="42249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4EB576-7B76-4143-8273-3522AF884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05" y="-22089"/>
            <a:ext cx="1017426" cy="18813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6CCB40-7261-4942-A0F1-C073A9D967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505" y="1603639"/>
            <a:ext cx="6913792" cy="3539862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9E7A17-3407-424F-81C5-961D97848490}"/>
              </a:ext>
            </a:extLst>
          </p:cNvPr>
          <p:cNvCxnSpPr>
            <a:cxnSpLocks/>
          </p:cNvCxnSpPr>
          <p:nvPr/>
        </p:nvCxnSpPr>
        <p:spPr>
          <a:xfrm>
            <a:off x="789272" y="818147"/>
            <a:ext cx="606391" cy="7854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D201649-0B5F-D945-946E-7354AB3934A9}"/>
              </a:ext>
            </a:extLst>
          </p:cNvPr>
          <p:cNvCxnSpPr/>
          <p:nvPr/>
        </p:nvCxnSpPr>
        <p:spPr>
          <a:xfrm flipH="1">
            <a:off x="2444817" y="2107933"/>
            <a:ext cx="33688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A6ECD85-343A-D242-B484-E12651574E97}"/>
              </a:ext>
            </a:extLst>
          </p:cNvPr>
          <p:cNvCxnSpPr/>
          <p:nvPr/>
        </p:nvCxnSpPr>
        <p:spPr>
          <a:xfrm flipH="1">
            <a:off x="6505074" y="2837849"/>
            <a:ext cx="33688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A109875-C301-354B-B7AD-96A35D628461}"/>
              </a:ext>
            </a:extLst>
          </p:cNvPr>
          <p:cNvCxnSpPr/>
          <p:nvPr/>
        </p:nvCxnSpPr>
        <p:spPr>
          <a:xfrm flipH="1">
            <a:off x="7106297" y="3444240"/>
            <a:ext cx="33688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B7387C6-19EE-2B4A-968A-CAF81BBADE8D}"/>
              </a:ext>
            </a:extLst>
          </p:cNvPr>
          <p:cNvSpPr txBox="1"/>
          <p:nvPr/>
        </p:nvSpPr>
        <p:spPr>
          <a:xfrm>
            <a:off x="2912580" y="1941124"/>
            <a:ext cx="2491068" cy="333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UITableViewController</a:t>
            </a:r>
            <a:r>
              <a:rPr lang="en-US" dirty="0"/>
              <a:t> method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BC3AD4-DF82-9140-A87F-86A195DC7C33}"/>
              </a:ext>
            </a:extLst>
          </p:cNvPr>
          <p:cNvSpPr txBox="1"/>
          <p:nvPr/>
        </p:nvSpPr>
        <p:spPr>
          <a:xfrm>
            <a:off x="4759630" y="2479710"/>
            <a:ext cx="2491067" cy="333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UITableViewController</a:t>
            </a:r>
            <a:r>
              <a:rPr lang="en-US" dirty="0"/>
              <a:t> method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220E3F-FDC5-8440-9814-A17C83B8AB27}"/>
              </a:ext>
            </a:extLst>
          </p:cNvPr>
          <p:cNvSpPr txBox="1"/>
          <p:nvPr/>
        </p:nvSpPr>
        <p:spPr>
          <a:xfrm>
            <a:off x="4759629" y="3031042"/>
            <a:ext cx="2491067" cy="333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UITableViewController</a:t>
            </a:r>
            <a:r>
              <a:rPr lang="en-US" dirty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2267135782"/>
      </p:ext>
    </p:extLst>
  </p:cSld>
  <p:clrMapOvr>
    <a:masterClrMapping/>
  </p:clrMapOvr>
</p:sld>
</file>

<file path=ppt/theme/theme1.xml><?xml version="1.0" encoding="utf-8"?>
<a:theme xmlns:a="http://schemas.openxmlformats.org/drawingml/2006/main" name="Gray Content">
  <a:themeElements>
    <a:clrScheme name="Custom 9">
      <a:dk1>
        <a:srgbClr val="222222"/>
      </a:dk1>
      <a:lt1>
        <a:sysClr val="window" lastClr="FFFFFF"/>
      </a:lt1>
      <a:dk2>
        <a:srgbClr val="0F1B45"/>
      </a:dk2>
      <a:lt2>
        <a:srgbClr val="C3C1C6"/>
      </a:lt2>
      <a:accent1>
        <a:srgbClr val="118CCB"/>
      </a:accent1>
      <a:accent2>
        <a:srgbClr val="C41826"/>
      </a:accent2>
      <a:accent3>
        <a:srgbClr val="1CB515"/>
      </a:accent3>
      <a:accent4>
        <a:srgbClr val="FFD71D"/>
      </a:accent4>
      <a:accent5>
        <a:srgbClr val="FFFFFF"/>
      </a:accent5>
      <a:accent6>
        <a:srgbClr val="FFFFFF"/>
      </a:accent6>
      <a:hlink>
        <a:srgbClr val="0E77B4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29_Gray Content">
  <a:themeElements>
    <a:clrScheme name="Capital One Alternat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3A6F"/>
      </a:accent1>
      <a:accent2>
        <a:srgbClr val="00AB39"/>
      </a:accent2>
      <a:accent3>
        <a:srgbClr val="A12830"/>
      </a:accent3>
      <a:accent4>
        <a:srgbClr val="FFE512"/>
      </a:accent4>
      <a:accent5>
        <a:srgbClr val="C41E99"/>
      </a:accent5>
      <a:accent6>
        <a:srgbClr val="FF5C00"/>
      </a:accent6>
      <a:hlink>
        <a:srgbClr val="003A6F"/>
      </a:hlink>
      <a:folHlink>
        <a:srgbClr val="A1283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Gray Content">
  <a:themeElements>
    <a:clrScheme name="Custom 9">
      <a:dk1>
        <a:srgbClr val="222222"/>
      </a:dk1>
      <a:lt1>
        <a:sysClr val="window" lastClr="FFFFFF"/>
      </a:lt1>
      <a:dk2>
        <a:srgbClr val="0F1B45"/>
      </a:dk2>
      <a:lt2>
        <a:srgbClr val="C3C1C6"/>
      </a:lt2>
      <a:accent1>
        <a:srgbClr val="118CCB"/>
      </a:accent1>
      <a:accent2>
        <a:srgbClr val="C41826"/>
      </a:accent2>
      <a:accent3>
        <a:srgbClr val="1CB515"/>
      </a:accent3>
      <a:accent4>
        <a:srgbClr val="FFD71D"/>
      </a:accent4>
      <a:accent5>
        <a:srgbClr val="FFFFFF"/>
      </a:accent5>
      <a:accent6>
        <a:srgbClr val="FFFFFF"/>
      </a:accent6>
      <a:hlink>
        <a:srgbClr val="0E77B4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4_Gray Content">
  <a:themeElements>
    <a:clrScheme name="Custom 9">
      <a:dk1>
        <a:srgbClr val="222222"/>
      </a:dk1>
      <a:lt1>
        <a:sysClr val="window" lastClr="FFFFFF"/>
      </a:lt1>
      <a:dk2>
        <a:srgbClr val="0F1B45"/>
      </a:dk2>
      <a:lt2>
        <a:srgbClr val="C3C1C6"/>
      </a:lt2>
      <a:accent1>
        <a:srgbClr val="118CCB"/>
      </a:accent1>
      <a:accent2>
        <a:srgbClr val="C41826"/>
      </a:accent2>
      <a:accent3>
        <a:srgbClr val="1CB515"/>
      </a:accent3>
      <a:accent4>
        <a:srgbClr val="FFD71D"/>
      </a:accent4>
      <a:accent5>
        <a:srgbClr val="FFFFFF"/>
      </a:accent5>
      <a:accent6>
        <a:srgbClr val="FFFFFF"/>
      </a:accent6>
      <a:hlink>
        <a:srgbClr val="0E77B4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5_Gray Content">
  <a:themeElements>
    <a:clrScheme name="Custom 9">
      <a:dk1>
        <a:srgbClr val="222222"/>
      </a:dk1>
      <a:lt1>
        <a:sysClr val="window" lastClr="FFFFFF"/>
      </a:lt1>
      <a:dk2>
        <a:srgbClr val="0F1B45"/>
      </a:dk2>
      <a:lt2>
        <a:srgbClr val="C3C1C6"/>
      </a:lt2>
      <a:accent1>
        <a:srgbClr val="118CCB"/>
      </a:accent1>
      <a:accent2>
        <a:srgbClr val="C41826"/>
      </a:accent2>
      <a:accent3>
        <a:srgbClr val="1CB515"/>
      </a:accent3>
      <a:accent4>
        <a:srgbClr val="FFD71D"/>
      </a:accent4>
      <a:accent5>
        <a:srgbClr val="FFFFFF"/>
      </a:accent5>
      <a:accent6>
        <a:srgbClr val="FFFFFF"/>
      </a:accent6>
      <a:hlink>
        <a:srgbClr val="0E77B4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5_Gray Content">
  <a:themeElements>
    <a:clrScheme name="Custom 9">
      <a:dk1>
        <a:srgbClr val="222222"/>
      </a:dk1>
      <a:lt1>
        <a:sysClr val="window" lastClr="FFFFFF"/>
      </a:lt1>
      <a:dk2>
        <a:srgbClr val="0F1B45"/>
      </a:dk2>
      <a:lt2>
        <a:srgbClr val="C3C1C6"/>
      </a:lt2>
      <a:accent1>
        <a:srgbClr val="118CCB"/>
      </a:accent1>
      <a:accent2>
        <a:srgbClr val="C41826"/>
      </a:accent2>
      <a:accent3>
        <a:srgbClr val="1CB515"/>
      </a:accent3>
      <a:accent4>
        <a:srgbClr val="FFD71D"/>
      </a:accent4>
      <a:accent5>
        <a:srgbClr val="FFFFFF"/>
      </a:accent5>
      <a:accent6>
        <a:srgbClr val="FFFFFF"/>
      </a:accent6>
      <a:hlink>
        <a:srgbClr val="0E77B4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17_Gray Content">
  <a:themeElements>
    <a:clrScheme name="Custom 9">
      <a:dk1>
        <a:srgbClr val="222222"/>
      </a:dk1>
      <a:lt1>
        <a:sysClr val="window" lastClr="FFFFFF"/>
      </a:lt1>
      <a:dk2>
        <a:srgbClr val="0F1B45"/>
      </a:dk2>
      <a:lt2>
        <a:srgbClr val="C3C1C6"/>
      </a:lt2>
      <a:accent1>
        <a:srgbClr val="118CCB"/>
      </a:accent1>
      <a:accent2>
        <a:srgbClr val="C41826"/>
      </a:accent2>
      <a:accent3>
        <a:srgbClr val="1CB515"/>
      </a:accent3>
      <a:accent4>
        <a:srgbClr val="FFD71D"/>
      </a:accent4>
      <a:accent5>
        <a:srgbClr val="FFFFFF"/>
      </a:accent5>
      <a:accent6>
        <a:srgbClr val="FFFFFF"/>
      </a:accent6>
      <a:hlink>
        <a:srgbClr val="0E77B4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18_Gray Content">
  <a:themeElements>
    <a:clrScheme name="Custom 9">
      <a:dk1>
        <a:srgbClr val="222222"/>
      </a:dk1>
      <a:lt1>
        <a:sysClr val="window" lastClr="FFFFFF"/>
      </a:lt1>
      <a:dk2>
        <a:srgbClr val="0F1B45"/>
      </a:dk2>
      <a:lt2>
        <a:srgbClr val="C3C1C6"/>
      </a:lt2>
      <a:accent1>
        <a:srgbClr val="118CCB"/>
      </a:accent1>
      <a:accent2>
        <a:srgbClr val="C41826"/>
      </a:accent2>
      <a:accent3>
        <a:srgbClr val="1CB515"/>
      </a:accent3>
      <a:accent4>
        <a:srgbClr val="FFD71D"/>
      </a:accent4>
      <a:accent5>
        <a:srgbClr val="FFFFFF"/>
      </a:accent5>
      <a:accent6>
        <a:srgbClr val="FFFFFF"/>
      </a:accent6>
      <a:hlink>
        <a:srgbClr val="0E77B4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25_Gray Content">
  <a:themeElements>
    <a:clrScheme name="Custom 9">
      <a:dk1>
        <a:srgbClr val="222222"/>
      </a:dk1>
      <a:lt1>
        <a:sysClr val="window" lastClr="FFFFFF"/>
      </a:lt1>
      <a:dk2>
        <a:srgbClr val="0F1B45"/>
      </a:dk2>
      <a:lt2>
        <a:srgbClr val="C3C1C6"/>
      </a:lt2>
      <a:accent1>
        <a:srgbClr val="118CCB"/>
      </a:accent1>
      <a:accent2>
        <a:srgbClr val="C41826"/>
      </a:accent2>
      <a:accent3>
        <a:srgbClr val="1CB515"/>
      </a:accent3>
      <a:accent4>
        <a:srgbClr val="FFD71D"/>
      </a:accent4>
      <a:accent5>
        <a:srgbClr val="FFFFFF"/>
      </a:accent5>
      <a:accent6>
        <a:srgbClr val="FFFFFF"/>
      </a:accent6>
      <a:hlink>
        <a:srgbClr val="0E77B4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26_Gray Content">
  <a:themeElements>
    <a:clrScheme name="Custom 9">
      <a:dk1>
        <a:srgbClr val="222222"/>
      </a:dk1>
      <a:lt1>
        <a:sysClr val="window" lastClr="FFFFFF"/>
      </a:lt1>
      <a:dk2>
        <a:srgbClr val="0F1B45"/>
      </a:dk2>
      <a:lt2>
        <a:srgbClr val="C3C1C6"/>
      </a:lt2>
      <a:accent1>
        <a:srgbClr val="118CCB"/>
      </a:accent1>
      <a:accent2>
        <a:srgbClr val="C41826"/>
      </a:accent2>
      <a:accent3>
        <a:srgbClr val="1CB515"/>
      </a:accent3>
      <a:accent4>
        <a:srgbClr val="FFD71D"/>
      </a:accent4>
      <a:accent5>
        <a:srgbClr val="FFFFFF"/>
      </a:accent5>
      <a:accent6>
        <a:srgbClr val="FFFFFF"/>
      </a:accent6>
      <a:hlink>
        <a:srgbClr val="0E77B4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F765A2C23723498E505C15CB3371DF" ma:contentTypeVersion="5" ma:contentTypeDescription="Create a new document." ma:contentTypeScope="" ma:versionID="c09825d4fb7e5164cf193eef10e271e3">
  <xsd:schema xmlns:xsd="http://www.w3.org/2001/XMLSchema" xmlns:xs="http://www.w3.org/2001/XMLSchema" xmlns:p="http://schemas.microsoft.com/office/2006/metadata/properties" xmlns:ns3="7a0d43b6-d71c-4a4d-b107-b5e92c569ec8" xmlns:ns4="df4e7202-e92b-4b56-a542-031da6ecea9e" targetNamespace="http://schemas.microsoft.com/office/2006/metadata/properties" ma:root="true" ma:fieldsID="5e6257cc6fa1fe09a8a757fa3ec272e6" ns3:_="" ns4:_="">
    <xsd:import namespace="7a0d43b6-d71c-4a4d-b107-b5e92c569ec8"/>
    <xsd:import namespace="df4e7202-e92b-4b56-a542-031da6ecea9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0d43b6-d71c-4a4d-b107-b5e92c569e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4e7202-e92b-4b56-a542-031da6ecea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8011E68-CD0C-47CD-8908-4E79F90A5D4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089D17B-3B91-4FB7-965D-E173476800E0}">
  <ds:schemaRefs>
    <ds:schemaRef ds:uri="http://www.w3.org/XML/1998/namespace"/>
    <ds:schemaRef ds:uri="df4e7202-e92b-4b56-a542-031da6ecea9e"/>
    <ds:schemaRef ds:uri="http://purl.org/dc/dcmitype/"/>
    <ds:schemaRef ds:uri="http://schemas.microsoft.com/office/2006/documentManagement/types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7a0d43b6-d71c-4a4d-b107-b5e92c569ec8"/>
  </ds:schemaRefs>
</ds:datastoreItem>
</file>

<file path=customXml/itemProps3.xml><?xml version="1.0" encoding="utf-8"?>
<ds:datastoreItem xmlns:ds="http://schemas.openxmlformats.org/officeDocument/2006/customXml" ds:itemID="{937B25A2-11A9-4866-80E0-C813722BD7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0d43b6-d71c-4a4d-b107-b5e92c569ec8"/>
    <ds:schemaRef ds:uri="df4e7202-e92b-4b56-a542-031da6ecea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128871</TotalTime>
  <Words>172</Words>
  <Application>Microsoft Macintosh PowerPoint</Application>
  <PresentationFormat>On-screen Show (16:9)</PresentationFormat>
  <Paragraphs>42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6</vt:i4>
      </vt:variant>
    </vt:vector>
  </HeadingPairs>
  <TitlesOfParts>
    <vt:vector size="22" baseType="lpstr">
      <vt:lpstr>ＭＳ Ｐゴシック</vt:lpstr>
      <vt:lpstr>Arial</vt:lpstr>
      <vt:lpstr>Calibri</vt:lpstr>
      <vt:lpstr>Century Gothic</vt:lpstr>
      <vt:lpstr>Humnst777 BT</vt:lpstr>
      <vt:lpstr>Mangal</vt:lpstr>
      <vt:lpstr>Gray Content</vt:lpstr>
      <vt:lpstr>1_Gray Content</vt:lpstr>
      <vt:lpstr>4_Gray Content</vt:lpstr>
      <vt:lpstr>5_Gray Content</vt:lpstr>
      <vt:lpstr>15_Gray Content</vt:lpstr>
      <vt:lpstr>17_Gray Content</vt:lpstr>
      <vt:lpstr>18_Gray Content</vt:lpstr>
      <vt:lpstr>25_Gray Content</vt:lpstr>
      <vt:lpstr>26_Gray Content</vt:lpstr>
      <vt:lpstr>29_Gray Content</vt:lpstr>
      <vt:lpstr>iOS Programming John Crowson &amp; Chris Longe</vt:lpstr>
      <vt:lpstr>Agenda</vt:lpstr>
      <vt:lpstr>Swift is a new programming language for iOS, macOS, watchOS, and tvOS app development.</vt:lpstr>
      <vt:lpstr>Swift Evolution</vt:lpstr>
      <vt:lpstr>Getting our feet wet with Swift:  Xcode -&gt; “Get started with a new playground”</vt:lpstr>
      <vt:lpstr>PowerPoint Presentation</vt:lpstr>
    </vt:vector>
  </TitlesOfParts>
  <Company>Capital One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John Polk</dc:creator>
  <cp:lastModifiedBy>Crowson, John</cp:lastModifiedBy>
  <cp:revision>2723</cp:revision>
  <cp:lastPrinted>2016-09-08T16:46:36Z</cp:lastPrinted>
  <dcterms:created xsi:type="dcterms:W3CDTF">2011-04-04T20:41:21Z</dcterms:created>
  <dcterms:modified xsi:type="dcterms:W3CDTF">2018-05-21T13:37:36Z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Classification Level">
    <vt:lpwstr>Confidential</vt:lpwstr>
  </property>
  <property fmtid="{D5CDD505-2E9C-101B-9397-08002B2CF9AE}" pid="3" name="ContentTypeId">
    <vt:lpwstr>0x010100E0F765A2C23723498E505C15CB3371DF</vt:lpwstr>
  </property>
</Properties>
</file>